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7A70-046F-484B-9815-D9EFCD12C058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DA5F4-4D5B-4490-B4FB-EBF6D6818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2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DA5F4-4D5B-4490-B4FB-EBF6D68185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1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8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3DD71-73BA-460E-AD4C-AE022B43DE4C}" type="datetimeFigureOut">
              <a:rPr lang="ru-RU" smtClean="0"/>
              <a:t>03.12.2016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F599-8D3A-43F1-A284-F5D4DEDA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2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microsoft.com/office/2007/relationships/hdphoto" Target="../media/hdphoto2.wdp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shkolnie-fony-dlya-prezentacii-6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56"/>
            <a:ext cx="9144000" cy="68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7604" y="1772816"/>
            <a:ext cx="71287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Жесткость воды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http://www.donstu.ru/applicants/profilnye-klassy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96" y="3212976"/>
            <a:ext cx="3389410" cy="340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shkolnie-fony-dlya-prezentacii-6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" y="30856"/>
            <a:ext cx="9144000" cy="68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2641" y="0"/>
            <a:ext cx="92966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значит «Жесткая вода»?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1" y="707886"/>
            <a:ext cx="3475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Жесткой называется вода с большим содержанием растворенных </a:t>
            </a:r>
            <a:r>
              <a:rPr lang="ru-RU" sz="2400" b="1" dirty="0" err="1" smtClean="0">
                <a:latin typeface="Batang" pitchFamily="18" charset="-127"/>
                <a:ea typeface="Batang" pitchFamily="18" charset="-127"/>
              </a:rPr>
              <a:t>солейщелочноземельных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 металлов, в основном, кальция и магния</a:t>
            </a:r>
            <a:endParaRPr lang="ru-RU" sz="2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679" y="754052"/>
            <a:ext cx="4725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Название связано с тем, что раньше 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ткань, постиранная с использованием мыла на основе жирных кислот в жёсткой воде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– становилась более 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жёсткая на ощупь. Этот факт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объясняется отложением 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на ткани кальциевых и магниевых солей жирных кислот, образующихся в процессе стирки. </a:t>
            </a:r>
          </a:p>
        </p:txBody>
      </p:sp>
    </p:spTree>
    <p:extLst>
      <p:ext uri="{BB962C8B-B14F-4D97-AF65-F5344CB8AC3E}">
        <p14:creationId xmlns:p14="http://schemas.microsoft.com/office/powerpoint/2010/main" val="16941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shkolnie-fony-dlya-prezentacii-6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30856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Жесткость бывает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801175"/>
            <a:ext cx="2952328" cy="10081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7544" y="1977511"/>
            <a:ext cx="2952328" cy="10081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3924" y="982065"/>
            <a:ext cx="251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Постоянная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227" y="218917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Временная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5" y="620688"/>
            <a:ext cx="531111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Постоянная 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жесткость вызывается присутствием солей серной соляной и азотной кислот. После кипячения они не образуют осадка, а остаются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в воде</a:t>
            </a:r>
            <a:endParaRPr lang="ru-RU" sz="2400" b="1" dirty="0">
              <a:latin typeface="Batang" pitchFamily="18" charset="-127"/>
              <a:ea typeface="Batang" pitchFamily="18" charset="-127"/>
            </a:endParaRPr>
          </a:p>
          <a:p>
            <a:r>
              <a:rPr lang="ru-RU" sz="2400" b="1" dirty="0">
                <a:latin typeface="Batang" pitchFamily="18" charset="-127"/>
                <a:ea typeface="Batang" pitchFamily="18" charset="-127"/>
              </a:rPr>
              <a:t>Гидрокарбонаты, которые составляют временную или карбонатную жёсткость, распадаются при кипячении, образуя осадок из углекислых </a:t>
            </a:r>
            <a:r>
              <a:rPr lang="ru-RU" sz="2400" b="1" dirty="0" err="1" smtClean="0">
                <a:latin typeface="Batang" pitchFamily="18" charset="-127"/>
                <a:ea typeface="Batang" pitchFamily="18" charset="-127"/>
              </a:rPr>
              <a:t>солей.После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кипячения вода становится немного мягче, чем сырая, за счёт уменьшения в воде гидрокарбонатов.</a:t>
            </a:r>
          </a:p>
          <a:p>
            <a:r>
              <a:rPr lang="ru-RU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r>
              <a:rPr lang="ru-RU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b="1" dirty="0">
                <a:latin typeface="Batang" pitchFamily="18" charset="-127"/>
                <a:ea typeface="Batang" pitchFamily="18" charset="-127"/>
              </a:rPr>
            </a:b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65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shkolnie-fony-dlya-prezentacii-6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" y="11217"/>
            <a:ext cx="9144000" cy="68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783" y="88736"/>
            <a:ext cx="95777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откуда берется жесткость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20688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atang" pitchFamily="18" charset="-127"/>
                <a:ea typeface="Batang" pitchFamily="18" charset="-127"/>
              </a:rPr>
              <a:t>В воде родников и колодцев всегда присутствуют соли щелочноземельных металлов в той или иной степени. Их источники – отложения в почве известняков, доломитов, гипса. Жёсткость воды в природе подвержена изменениям в течение года: она увеличивается при испарении в жару и уменьшается весной и осенью. Талые и дождевые воды очень мягкие. В колодцах и артезианских скважинах концентрация солей постоянна, если они правильно изготовлены и изолированы от верхних стоков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6" name="Picture 6" descr="http://1tulatv.ru/sites/default/files/1245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58286"/>
            <a:ext cx="4756076" cy="3170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 descr="http://www.aqualover.ru/wp-content/uploads/2015/03/she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6" y="260648"/>
            <a:ext cx="8985951" cy="61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shkolnie-fony-dlya-prezentacii-6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6" y="-30297"/>
            <a:ext cx="9144000" cy="68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0579" y="0"/>
            <a:ext cx="6930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признаки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764704"/>
            <a:ext cx="83682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latin typeface="Batang" pitchFamily="18" charset="-127"/>
                <a:ea typeface="Batang" pitchFamily="18" charset="-127"/>
              </a:rPr>
              <a:t>Ткани после стирки становятся жёсткими на ощупь. </a:t>
            </a:r>
            <a:endParaRPr lang="ru-RU" sz="2000" b="1" dirty="0" smtClean="0">
              <a:latin typeface="Batang" pitchFamily="18" charset="-127"/>
              <a:ea typeface="Batang" pitchFamily="18" charset="-127"/>
            </a:endParaRPr>
          </a:p>
          <a:p>
            <a:pPr fontAlgn="base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Моющие 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средства образуют мало пены, появляются хлопья, требуется большее количество мыла или порошка для стирки. Ионы кальция и магния реагируют с мыльными веществами, образуя устойчивые соли, чем снижают моющую способность средств.</a:t>
            </a:r>
          </a:p>
          <a:p>
            <a:pPr fontAlgn="base"/>
            <a:r>
              <a:rPr lang="ru-RU" sz="2000" b="1" dirty="0">
                <a:latin typeface="Batang" pitchFamily="18" charset="-127"/>
                <a:ea typeface="Batang" pitchFamily="18" charset="-127"/>
              </a:rPr>
              <a:t>Стенки чайника зарастают накипью. Выпавший осадок и есть карбонатные соли.</a:t>
            </a:r>
          </a:p>
          <a:p>
            <a:pPr fontAlgn="base"/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После 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умывания возникает ощущение </a:t>
            </a:r>
            <a:r>
              <a:rPr lang="ru-RU" sz="2000" b="1" dirty="0" err="1">
                <a:latin typeface="Batang" pitchFamily="18" charset="-127"/>
                <a:ea typeface="Batang" pitchFamily="18" charset="-127"/>
              </a:rPr>
              <a:t>стянутости</a:t>
            </a:r>
            <a:r>
              <a:rPr lang="ru-RU" sz="2000" b="1" dirty="0">
                <a:latin typeface="Batang" pitchFamily="18" charset="-127"/>
                <a:ea typeface="Batang" pitchFamily="18" charset="-127"/>
              </a:rPr>
              <a:t> и сухости кожи лица, растворяется защитная жировая плёнка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.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 descr="http://aquagid59.ru/wp-content/uploads/2016/08/hard-water-salin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6" y="3970669"/>
            <a:ext cx="3580184" cy="2531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emont-stiralnoj-mashiny.ru/sites/default/files/article-images/remont-stiralnoj-mashin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68" y="3992961"/>
            <a:ext cx="2844716" cy="250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idro38.ru/assets/images/Ochistka_vody/zhestko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970670"/>
            <a:ext cx="3039616" cy="2531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shkolnie-fony-dlya-prezentacii-6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56"/>
            <a:ext cx="9144000" cy="68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6317"/>
            <a:ext cx="79928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и в чем измеряется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64649"/>
            <a:ext cx="8388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atang" pitchFamily="18" charset="-127"/>
                <a:ea typeface="Batang" pitchFamily="18" charset="-127"/>
              </a:rPr>
              <a:t>Единицей измерения называют моль/м3, на практике часто используют мг-</a:t>
            </a:r>
            <a:r>
              <a:rPr lang="ru-RU" sz="2400" b="1" dirty="0" err="1">
                <a:latin typeface="Batang" pitchFamily="18" charset="-127"/>
                <a:ea typeface="Batang" pitchFamily="18" charset="-127"/>
              </a:rPr>
              <a:t>экв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./л, где 1мг-экв./л = 20,04 мг ионов </a:t>
            </a:r>
            <a:r>
              <a:rPr lang="ru-RU" sz="2400" b="1" dirty="0" err="1">
                <a:latin typeface="Batang" pitchFamily="18" charset="-127"/>
                <a:ea typeface="Batang" pitchFamily="18" charset="-127"/>
              </a:rPr>
              <a:t>Ca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 или 12,16 мг ионов </a:t>
            </a:r>
            <a:r>
              <a:rPr lang="ru-RU" sz="2400" b="1" dirty="0" err="1">
                <a:latin typeface="Batang" pitchFamily="18" charset="-127"/>
                <a:ea typeface="Batang" pitchFamily="18" charset="-127"/>
              </a:rPr>
              <a:t>Mg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.</a:t>
            </a:r>
          </a:p>
          <a:p>
            <a:r>
              <a:rPr lang="ru-RU" sz="2400" b="1" dirty="0">
                <a:latin typeface="Batang" pitchFamily="18" charset="-127"/>
                <a:ea typeface="Batang" pitchFamily="18" charset="-127"/>
              </a:rPr>
              <a:t>Согласно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ГОСТ единицей 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измерения является градус - °Ж. По величине данного показателя вода делится на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4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категории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:</a:t>
            </a:r>
            <a:endParaRPr lang="ru-RU" sz="2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2" name="Picture 4" descr="http://aqua-guru.ru/wp-content/uploads/2016/01/da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3" b="4154"/>
          <a:stretch/>
        </p:blipFill>
        <p:spPr bwMode="auto">
          <a:xfrm>
            <a:off x="3528392" y="2852936"/>
            <a:ext cx="5220072" cy="30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Сравнение принятных норм жесткости воды в РФ  и Европе (Германии)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7" t="-2634" b="9900"/>
          <a:stretch/>
        </p:blipFill>
        <p:spPr bwMode="auto">
          <a:xfrm>
            <a:off x="755576" y="0"/>
            <a:ext cx="8073502" cy="6687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shkolnie-fony-dlya-prezentacii-6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56"/>
            <a:ext cx="9144000" cy="68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2010" y="0"/>
            <a:ext cx="8039979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Польза и вред жесткой воды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92696"/>
            <a:ext cx="83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atang" pitchFamily="18" charset="-127"/>
                <a:ea typeface="Batang" pitchFamily="18" charset="-127"/>
              </a:rPr>
              <a:t>Часто люди связывают ее употребление с мочекаменной </a:t>
            </a:r>
            <a:r>
              <a:rPr lang="ru-RU" sz="2400" b="1" dirty="0" err="1" smtClean="0">
                <a:latin typeface="Batang" pitchFamily="18" charset="-127"/>
                <a:ea typeface="Batang" pitchFamily="18" charset="-127"/>
              </a:rPr>
              <a:t>болезнью.Однако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 использование 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в пищу слишком мягкой - способствует дефициту в организме ионов </a:t>
            </a:r>
            <a:r>
              <a:rPr lang="ru-RU" sz="2400" b="1" dirty="0" err="1">
                <a:latin typeface="Batang" pitchFamily="18" charset="-127"/>
                <a:ea typeface="Batang" pitchFamily="18" charset="-127"/>
              </a:rPr>
              <a:t>Ca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 и </a:t>
            </a:r>
            <a:r>
              <a:rPr lang="ru-RU" sz="2400" b="1" dirty="0" err="1">
                <a:latin typeface="Batang" pitchFamily="18" charset="-127"/>
                <a:ea typeface="Batang" pitchFamily="18" charset="-127"/>
              </a:rPr>
              <a:t>Mg</a:t>
            </a:r>
            <a:r>
              <a:rPr lang="ru-RU" sz="2400" b="1" dirty="0">
                <a:latin typeface="Batang" pitchFamily="18" charset="-127"/>
                <a:ea typeface="Batang" pitchFamily="18" charset="-127"/>
              </a:rPr>
              <a:t>, что ослабляет сердечно-сосудистую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систему</a:t>
            </a:r>
            <a:endParaRPr lang="ru-RU" sz="24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0104" y="2132856"/>
            <a:ext cx="43887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Однозначно, нельзя употреблять дистиллированную воду с низким содержанием солей длительное время, происходит вымывание минеральных веществ из организма. Медики рекомендуют не употреблять как слишком жёсткую, так и слишком мягкую воду.</a:t>
            </a:r>
            <a:br>
              <a:rPr lang="ru-RU" sz="2400" b="1" dirty="0" smtClean="0">
                <a:latin typeface="Batang" pitchFamily="18" charset="-127"/>
                <a:ea typeface="Batang" pitchFamily="18" charset="-127"/>
              </a:rPr>
            </a:br>
            <a:endParaRPr lang="ru-RU" sz="2400" b="1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pic>
        <p:nvPicPr>
          <p:cNvPr id="3074" name="Picture 2" descr="http://vse-o-vode.ru/wp-content/uploads/2015/03/clip_image0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96" y="3068960"/>
            <a:ext cx="4709147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shkolnie-fony-dlya-prezentacii-6.jpg?ver=3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" y="-12041"/>
            <a:ext cx="9144000" cy="68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6628" y="15668"/>
            <a:ext cx="9505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смягчить воду?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 descr="http://mcvouo.ru/images/files/gdz/13782/2211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8"/>
          <a:stretch/>
        </p:blipFill>
        <p:spPr bwMode="auto">
          <a:xfrm>
            <a:off x="1080811" y="1505394"/>
            <a:ext cx="8309160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7695" y="62318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Для устранения жесткости воду можно кипятить, при этом растворимые кальциевая и магниевая соли переходят в нерастворимую форму 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6139" y="3051553"/>
            <a:ext cx="5724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Так же воду можно вымораживать(-70-80% жесткости) 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фильтровать,использовать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умягчители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и ионный обмен</a:t>
            </a: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8" name="Picture 4" descr="http://msk.ecovita.ru/upload/medialibrary/c18/09_03_20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13" y="4031867"/>
            <a:ext cx="2232247" cy="2734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iltryvodi.ru/sites/default/files/images/ustranenie-zhestkosti-vod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12" t="39758" r="42769" b="31151"/>
          <a:stretch/>
        </p:blipFill>
        <p:spPr bwMode="auto">
          <a:xfrm>
            <a:off x="5764900" y="3955709"/>
            <a:ext cx="2584695" cy="2845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iltryvodi.ru/sites/default/files/images/ustranenie-zhestkosti-vody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9" t="68164" r="43006" b="6228"/>
          <a:stretch/>
        </p:blipFill>
        <p:spPr bwMode="auto">
          <a:xfrm>
            <a:off x="-1" y="1608018"/>
            <a:ext cx="2161625" cy="195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muzeyshokolada.ru/wa-sources/image/aHR0cDovL3NjaG9vbC54dmF0aXQuY29tL2ltYWdlcy83LzcxL0hpbTgtNzkuanB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9" t="2524" r="40775" b="8736"/>
          <a:stretch/>
        </p:blipFill>
        <p:spPr bwMode="auto">
          <a:xfrm>
            <a:off x="-1" y="3645024"/>
            <a:ext cx="3214254" cy="290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5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408</Words>
  <Application>Microsoft Office PowerPoint</Application>
  <PresentationFormat>Экран (4:3)</PresentationFormat>
  <Paragraphs>27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2016-12-02T14:36:26Z</dcterms:created>
  <dcterms:modified xsi:type="dcterms:W3CDTF">2016-12-03T10:12:38Z</dcterms:modified>
</cp:coreProperties>
</file>